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0" r:id="rId4"/>
    <p:sldId id="730" r:id="rId5"/>
    <p:sldId id="695" r:id="rId6"/>
    <p:sldId id="729" r:id="rId7"/>
    <p:sldId id="731" r:id="rId8"/>
    <p:sldId id="732" r:id="rId9"/>
    <p:sldId id="733" r:id="rId10"/>
    <p:sldId id="734" r:id="rId11"/>
    <p:sldId id="735" r:id="rId12"/>
    <p:sldId id="746" r:id="rId13"/>
    <p:sldId id="736" r:id="rId14"/>
    <p:sldId id="738" r:id="rId15"/>
    <p:sldId id="740" r:id="rId16"/>
    <p:sldId id="737" r:id="rId17"/>
    <p:sldId id="739" r:id="rId18"/>
    <p:sldId id="741" r:id="rId19"/>
    <p:sldId id="742" r:id="rId20"/>
    <p:sldId id="274" r:id="rId21"/>
    <p:sldId id="298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2AD90BD5-3B9A-4F3F-8786-E03F1AA94376}"/>
    <pc:docChg chg="delSld modSld">
      <pc:chgData name="Wittman, Barry" userId="bff186cd-6ce8-41ba-8e8c-e85cdef216de" providerId="ADAL" clId="{2AD90BD5-3B9A-4F3F-8786-E03F1AA94376}" dt="2025-02-10T15:11:35.821" v="25" actId="2696"/>
      <pc:docMkLst>
        <pc:docMk/>
      </pc:docMkLst>
      <pc:sldChg chg="modSp modAnim">
        <pc:chgData name="Wittman, Barry" userId="bff186cd-6ce8-41ba-8e8c-e85cdef216de" providerId="ADAL" clId="{2AD90BD5-3B9A-4F3F-8786-E03F1AA94376}" dt="2025-02-10T15:07:03.701" v="21" actId="20577"/>
        <pc:sldMkLst>
          <pc:docMk/>
          <pc:sldMk cId="0" sldId="298"/>
        </pc:sldMkLst>
        <pc:spChg chg="mod">
          <ac:chgData name="Wittman, Barry" userId="bff186cd-6ce8-41ba-8e8c-e85cdef216de" providerId="ADAL" clId="{2AD90BD5-3B9A-4F3F-8786-E03F1AA94376}" dt="2025-02-10T15:07:03.701" v="21" actId="20577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2AD90BD5-3B9A-4F3F-8786-E03F1AA94376}" dt="2025-02-10T15:11:35.751" v="22" actId="2696"/>
        <pc:sldMkLst>
          <pc:docMk/>
          <pc:sldMk cId="1579327970" sldId="743"/>
        </pc:sldMkLst>
      </pc:sldChg>
      <pc:sldChg chg="del">
        <pc:chgData name="Wittman, Barry" userId="bff186cd-6ce8-41ba-8e8c-e85cdef216de" providerId="ADAL" clId="{2AD90BD5-3B9A-4F3F-8786-E03F1AA94376}" dt="2025-02-10T15:11:35.810" v="24" actId="2696"/>
        <pc:sldMkLst>
          <pc:docMk/>
          <pc:sldMk cId="1336031660" sldId="744"/>
        </pc:sldMkLst>
      </pc:sldChg>
      <pc:sldChg chg="del">
        <pc:chgData name="Wittman, Barry" userId="bff186cd-6ce8-41ba-8e8c-e85cdef216de" providerId="ADAL" clId="{2AD90BD5-3B9A-4F3F-8786-E03F1AA94376}" dt="2025-02-10T15:11:35.779" v="23" actId="2696"/>
        <pc:sldMkLst>
          <pc:docMk/>
          <pc:sldMk cId="3678663354" sldId="745"/>
        </pc:sldMkLst>
      </pc:sldChg>
      <pc:sldChg chg="del">
        <pc:chgData name="Wittman, Barry" userId="bff186cd-6ce8-41ba-8e8c-e85cdef216de" providerId="ADAL" clId="{2AD90BD5-3B9A-4F3F-8786-E03F1AA94376}" dt="2025-02-10T15:11:35.821" v="25" actId="2696"/>
        <pc:sldMkLst>
          <pc:docMk/>
          <pc:sldMk cId="1407873402" sldId="7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0777-0012-40EA-943F-3D2A908A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C3073-38A2-4049-A33F-2C062947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 a program that runs the following code in its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It's looking for: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dirty="0"/>
              <a:t> option with no argument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dirty="0"/>
              <a:t> option with an argument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0D70D12-47B4-45FD-A4F2-9B317AB198EB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((value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getopt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"co:"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!= -1)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(value)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"Compile but do not link\n"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'o'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"Output: %s\n"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optarg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"Current argument: %s\n"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optind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425750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C952E-18E3-4A01-8501-BABAFC97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12C3-6FE7-4064-B69F-79D6839E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922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Now this executable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dirty="0"/>
              <a:t>) is run: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output will be: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Likewise,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will have been rearranged so that all options are first: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2C0815-49A0-44DA-9C54-3C5A1874D388}"/>
              </a:ext>
            </a:extLst>
          </p:cNvPr>
          <p:cNvSpPr/>
          <p:nvPr/>
        </p:nvSpPr>
        <p:spPr>
          <a:xfrm>
            <a:off x="609600" y="2209801"/>
            <a:ext cx="10972800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./program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goats.c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-o result –c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34BABB-3FFA-4380-B1FB-A1940C4324B0}"/>
              </a:ext>
            </a:extLst>
          </p:cNvPr>
          <p:cNvSpPr/>
          <p:nvPr/>
        </p:nvSpPr>
        <p:spPr>
          <a:xfrm>
            <a:off x="609600" y="3581400"/>
            <a:ext cx="109728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Output: result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Compile but do not link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Current argument: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goats.c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8532957-621A-41D8-9320-8B4F6C124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988215"/>
              </p:ext>
            </p:extLst>
          </p:nvPr>
        </p:nvGraphicFramePr>
        <p:xfrm>
          <a:off x="609601" y="5562599"/>
          <a:ext cx="10363199" cy="1295402"/>
        </p:xfrm>
        <a:graphic>
          <a:graphicData uri="http://schemas.openxmlformats.org/drawingml/2006/table">
            <a:tbl>
              <a:tblPr bandRow="1">
                <a:noFill/>
                <a:tableStyleId>{3C2FFA5D-87B4-456A-9821-1D502468CF0F}</a:tableStyleId>
              </a:tblPr>
              <a:tblGrid>
                <a:gridCol w="1480457">
                  <a:extLst>
                    <a:ext uri="{9D8B030D-6E8A-4147-A177-3AD203B41FA5}">
                      <a16:colId xmlns:a16="http://schemas.microsoft.com/office/drawing/2014/main" val="2154900053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697157101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559642089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48675268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3289381836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839688326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128894372"/>
                    </a:ext>
                  </a:extLst>
                </a:gridCol>
              </a:tblGrid>
              <a:tr h="6477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argv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./program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goats.c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40455821"/>
                  </a:ext>
                </a:extLst>
              </a:tr>
              <a:tr h="647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38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41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1C518-725A-41F2-8DC7-950F6015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5B933-367C-43B2-AD1C-84FCAB86E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 program that uses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respond to the following command-line options: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-a</a:t>
            </a:r>
            <a:r>
              <a:rPr lang="en-US" dirty="0"/>
              <a:t>		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"aardvark"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-b</a:t>
            </a:r>
            <a:r>
              <a:rPr lang="en-US" dirty="0"/>
              <a:t>		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"bat"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dirty="0"/>
              <a:t>		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"cat"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-m name</a:t>
            </a:r>
            <a:r>
              <a:rPr lang="en-US" dirty="0"/>
              <a:t>	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"a mammal of type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1"/>
            <a:r>
              <a:rPr lang="en-US" dirty="0"/>
              <a:t>Any other flag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"unknown animal"</a:t>
            </a:r>
          </a:p>
          <a:p>
            <a:r>
              <a:rPr lang="en-US" dirty="0"/>
              <a:t>After all the flags have been processed, print how many non-flag arguments are left</a:t>
            </a:r>
          </a:p>
        </p:txBody>
      </p:sp>
    </p:spTree>
    <p:extLst>
      <p:ext uri="{BB962C8B-B14F-4D97-AF65-F5344CB8AC3E}">
        <p14:creationId xmlns:p14="http://schemas.microsoft.com/office/powerpoint/2010/main" val="16960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CBB52-4C2F-4D83-93CC-A9AE5D8A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IPC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0B5C9-3AAD-4414-B1CE-0BBF9D67B3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66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808430-EED6-4981-8211-2C085D6A6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CBB7F8-39AB-42AC-8F81-20D514F55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POSIX is a series of standards for operating systems tied closely to UNIX standards</a:t>
            </a:r>
          </a:p>
          <a:p>
            <a:pPr lvl="1"/>
            <a:r>
              <a:rPr lang="en-US" dirty="0"/>
              <a:t>macOS is POSIX compliant in many ways but </a:t>
            </a:r>
            <a:r>
              <a:rPr lang="en-US" b="1" dirty="0"/>
              <a:t>not</a:t>
            </a:r>
            <a:r>
              <a:rPr lang="en-US" dirty="0"/>
              <a:t> for the IPC topics we're doing now</a:t>
            </a:r>
          </a:p>
          <a:p>
            <a:pPr lvl="1"/>
            <a:r>
              <a:rPr lang="en-US" dirty="0"/>
              <a:t>Linux is mostly POSIX compliant</a:t>
            </a:r>
          </a:p>
          <a:p>
            <a:pPr lvl="1"/>
            <a:r>
              <a:rPr lang="en-US" dirty="0"/>
              <a:t>Windows is not POSIX compliant, but there are environments like Cygwin that create mostly POSIX compliant environments</a:t>
            </a:r>
          </a:p>
          <a:p>
            <a:r>
              <a:rPr lang="en-US" dirty="0"/>
              <a:t>For this kind of IPC, you have to use System V standards on macOS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0CC4-E8CD-4D79-B59D-B4854F7B9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IPC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47132-B102-450E-8E44-5E55E6109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POSIX IPC function refer to IPC object named with a string that follows a particular format:</a:t>
            </a:r>
          </a:p>
          <a:p>
            <a:pPr lvl="1"/>
            <a:r>
              <a:rPr lang="en-US" dirty="0"/>
              <a:t>It must start with a slash</a:t>
            </a:r>
          </a:p>
          <a:p>
            <a:pPr lvl="1"/>
            <a:r>
              <a:rPr lang="en-US" dirty="0"/>
              <a:t>It must have one or more non-slash characters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/comp3400_mqueue</a:t>
            </a:r>
          </a:p>
          <a:p>
            <a:r>
              <a:rPr lang="en-US" dirty="0"/>
              <a:t>Object names must be unique</a:t>
            </a:r>
          </a:p>
          <a:p>
            <a:r>
              <a:rPr lang="en-US" dirty="0"/>
              <a:t>These objects often appear as files in the file system, but you shouldn't interact with them using normal file commands</a:t>
            </a:r>
          </a:p>
          <a:p>
            <a:r>
              <a:rPr lang="en-US" dirty="0"/>
              <a:t>POSIX IPC connections also have two other (familiar) values: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dirty="0"/>
              <a:t>: Access needed, a bitwise OR of flags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O_EXCL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: Permissions, a bitwise OR of flags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S_IWUSR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S_IRGRP</a:t>
            </a:r>
          </a:p>
        </p:txBody>
      </p:sp>
    </p:spTree>
    <p:extLst>
      <p:ext uri="{BB962C8B-B14F-4D97-AF65-F5344CB8AC3E}">
        <p14:creationId xmlns:p14="http://schemas.microsoft.com/office/powerpoint/2010/main" val="337768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9EA9-1074-4257-851C-D9EE8D55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3BBC2-60AB-4FE4-B27E-41F28E0B51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19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839BDB-AE42-4A89-BC34-43068747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896DE6-5F1F-4F60-B464-DF63CADB6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Message queues are a form of message-passing IPC</a:t>
            </a:r>
          </a:p>
          <a:p>
            <a:r>
              <a:rPr lang="en-US" dirty="0"/>
              <a:t>But don't we already have pipes and FIFOs?</a:t>
            </a:r>
          </a:p>
          <a:p>
            <a:r>
              <a:rPr lang="en-US" dirty="0"/>
              <a:t>Differences from pipes:</a:t>
            </a:r>
          </a:p>
          <a:p>
            <a:pPr lvl="1"/>
            <a:r>
              <a:rPr lang="en-US" dirty="0"/>
              <a:t>Messages are sent as units: one whole message is retrieved at a time</a:t>
            </a:r>
          </a:p>
          <a:p>
            <a:pPr lvl="1"/>
            <a:r>
              <a:rPr lang="en-US" dirty="0"/>
              <a:t>Message queues use identifiers, not file descriptors, requiring special functions 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</a:p>
          <a:p>
            <a:pPr lvl="1"/>
            <a:r>
              <a:rPr lang="en-US" dirty="0"/>
              <a:t>Messages have priorities, not just first-in-first-out</a:t>
            </a:r>
          </a:p>
          <a:p>
            <a:pPr lvl="1"/>
            <a:r>
              <a:rPr lang="en-US" dirty="0"/>
              <a:t>Messages exist in the kernel, so killing off the sending process won't destroy them</a:t>
            </a:r>
          </a:p>
          <a:p>
            <a:r>
              <a:rPr lang="en-US" dirty="0"/>
              <a:t>The big difference is structure:</a:t>
            </a:r>
          </a:p>
          <a:p>
            <a:pPr lvl="1"/>
            <a:r>
              <a:rPr lang="en-US" dirty="0"/>
              <a:t>Pipes and FIFOs send bytes, and the reader can read any number of available bytes at a time</a:t>
            </a:r>
          </a:p>
          <a:p>
            <a:pPr lvl="1"/>
            <a:r>
              <a:rPr lang="en-US" dirty="0"/>
              <a:t>Message queues send messages as units</a:t>
            </a:r>
          </a:p>
        </p:txBody>
      </p:sp>
    </p:spTree>
    <p:extLst>
      <p:ext uri="{BB962C8B-B14F-4D97-AF65-F5344CB8AC3E}">
        <p14:creationId xmlns:p14="http://schemas.microsoft.com/office/powerpoint/2010/main" val="208356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B9AA3-CDAD-4017-84F7-F62AC418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ACD69-0B1F-4C5D-AB27-068A64255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POSIX message queues have additional features that other implementations, like System V, might not have</a:t>
            </a:r>
          </a:p>
          <a:p>
            <a:r>
              <a:rPr lang="en-US" dirty="0"/>
              <a:t>POSIX message queues:</a:t>
            </a:r>
          </a:p>
          <a:p>
            <a:pPr lvl="1"/>
            <a:r>
              <a:rPr lang="en-US" dirty="0"/>
              <a:t>Are only removed once they're closed by all processes using them</a:t>
            </a:r>
          </a:p>
          <a:p>
            <a:pPr lvl="1"/>
            <a:r>
              <a:rPr lang="en-US" dirty="0"/>
              <a:t>Include an asynchronous notification feature that allows processes to alerted when a message is available</a:t>
            </a:r>
          </a:p>
          <a:p>
            <a:pPr lvl="1"/>
            <a:r>
              <a:rPr lang="en-US" dirty="0"/>
              <a:t>Have priority levels for messages</a:t>
            </a:r>
          </a:p>
          <a:p>
            <a:pPr lvl="1"/>
            <a:r>
              <a:rPr lang="en-US" dirty="0"/>
              <a:t>Allow application developers to specify attributes (such as message size or capacity of the queue) via optional parameters passed when opening the queue</a:t>
            </a:r>
          </a:p>
        </p:txBody>
      </p:sp>
    </p:spTree>
    <p:extLst>
      <p:ext uri="{BB962C8B-B14F-4D97-AF65-F5344CB8AC3E}">
        <p14:creationId xmlns:p14="http://schemas.microsoft.com/office/powerpoint/2010/main" val="4380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C033-0048-43EE-BB8C-75BD048D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message queue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1391-97B7-45F1-9DB8-3F66D81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*name,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...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mode_t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mode, struct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mq_attr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Open (and possibly create) a POSIX message queue.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mq_getattr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Get the attributes associated with a given message queue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mq_close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Close a message queue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mq_unlink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*name);</a:t>
            </a:r>
          </a:p>
          <a:p>
            <a:pPr lvl="1"/>
            <a:r>
              <a:rPr lang="en-US" dirty="0"/>
              <a:t>Remove a message queue's name (and the message queue itself, when all processes close it)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msg_prio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Send a message with a given length and priority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mq_receive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msg_prio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Receive a message into a buffer and get its priority</a:t>
            </a:r>
          </a:p>
        </p:txBody>
      </p:sp>
    </p:spTree>
    <p:extLst>
      <p:ext uri="{BB962C8B-B14F-4D97-AF65-F5344CB8AC3E}">
        <p14:creationId xmlns:p14="http://schemas.microsoft.com/office/powerpoint/2010/main" val="14184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FIFOs</a:t>
            </a:r>
          </a:p>
          <a:p>
            <a:r>
              <a:rPr lang="en-US" dirty="0"/>
              <a:t>Memory-mapped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message queues</a:t>
            </a:r>
          </a:p>
          <a:p>
            <a:r>
              <a:rPr lang="en-US" dirty="0"/>
              <a:t>Shared memory</a:t>
            </a:r>
          </a:p>
          <a:p>
            <a:r>
              <a:rPr lang="en-US" dirty="0"/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1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Read sections 3.7 and 3.8</a:t>
            </a:r>
          </a:p>
          <a:p>
            <a:r>
              <a:rPr lang="en-US" dirty="0"/>
              <a:t>Exam 1 next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DA703-768C-4989-9E7F-3F1872FD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B0B6-5F62-4B29-AC39-855D0376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Memory map a bitmap file read in from the user</a:t>
            </a:r>
          </a:p>
          <a:p>
            <a:r>
              <a:rPr lang="en-US" dirty="0"/>
              <a:t>Then, write out the contents of the header, which should match the following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ABA9B5-9FE4-4AC6-9A3F-994C3A3320C0}"/>
              </a:ext>
            </a:extLst>
          </p:cNvPr>
          <p:cNvSpPr txBox="1">
            <a:spLocks/>
          </p:cNvSpPr>
          <p:nvPr/>
        </p:nvSpPr>
        <p:spPr>
          <a:xfrm>
            <a:off x="228600" y="2438400"/>
            <a:ext cx="11734800" cy="4191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BitmapHeader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type[2];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contains 'B' and 'M'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total size of file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reserved;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0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offset;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start of data from front of file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header;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size of header, always 40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width;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width of image in pixels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height;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height of image in pixels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planes;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planes in image, always 1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bits;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color bit depths, always 24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compression;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0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size of color data in bytes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horizontalResolution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unreliable, use 72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verticalResolution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unreliable, use 72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colors in palette, use 0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importantColors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important colors, use 0 when writing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8862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3CC99-E29E-4784-ACBF-89DC33D4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the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8036D-F011-4EDC-B072-9307F80F7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When we do this, </a:t>
            </a:r>
            <a:r>
              <a:rPr lang="en-US"/>
              <a:t>we'll get </a:t>
            </a:r>
            <a:r>
              <a:rPr lang="en-US" dirty="0"/>
              <a:t>unexpected values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</a:p>
          <a:p>
            <a:r>
              <a:rPr lang="en-US" dirty="0"/>
              <a:t>The problem is one that's important when dealing with memory directly</a:t>
            </a:r>
          </a:p>
          <a:p>
            <a:r>
              <a:rPr lang="en-US" dirty="0"/>
              <a:t>Struct members are typically packed to fall on certain boundaries</a:t>
            </a:r>
          </a:p>
          <a:p>
            <a:pPr lvl="1"/>
            <a:r>
              <a:rPr lang="en-US" dirty="0"/>
              <a:t>In this case,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int</a:t>
            </a:r>
            <a:r>
              <a:rPr lang="en-US" dirty="0"/>
              <a:t> values will fall on 4-byte boundaries</a:t>
            </a:r>
          </a:p>
          <a:p>
            <a:pPr lvl="1"/>
            <a:r>
              <a:rPr lang="en-US" dirty="0"/>
              <a:t>That means that the struct we defined expects two unused bytes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but before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</a:p>
          <a:p>
            <a:r>
              <a:rPr lang="en-US" dirty="0"/>
              <a:t>To fix this problem, we surround the struct declaration with the following statements: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#pragma pack(push, 2) // Set packing size to 2 bytes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#pragma pack(pop) // Pop 2 off, restoring old size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A289-CD6B-43DB-BB89-EEED9887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AC0E4-9E20-48DF-A951-41757204D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Assignments and projects for this class frequently use command-line options</a:t>
            </a:r>
          </a:p>
          <a:p>
            <a:r>
              <a:rPr lang="en-US" dirty="0"/>
              <a:t>Dealing with them can be annoying, so POSIX provides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help: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are the usual argument values passed into main()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optstring</a:t>
            </a:r>
            <a:r>
              <a:rPr lang="en-US" dirty="0"/>
              <a:t> is a string containing:</a:t>
            </a:r>
          </a:p>
          <a:p>
            <a:pPr lvl="2"/>
            <a:r>
              <a:rPr lang="en-US" dirty="0"/>
              <a:t>Characters for any flag you want to give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/>
              <a:t> for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-g</a:t>
            </a:r>
            <a:r>
              <a:rPr lang="en-US" dirty="0"/>
              <a:t> flag)</a:t>
            </a:r>
          </a:p>
          <a:p>
            <a:pPr lvl="2"/>
            <a:r>
              <a:rPr lang="en-US" dirty="0"/>
              <a:t>With a colon afterwards when there are arguments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o:</a:t>
            </a:r>
            <a:r>
              <a:rPr lang="en-US" dirty="0"/>
              <a:t> if there's an argument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dirty="0"/>
              <a:t> flag)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CDEE8D-1149-445B-8FF5-A0A65E482165}"/>
              </a:ext>
            </a:extLst>
          </p:cNvPr>
          <p:cNvSpPr txBox="1">
            <a:spLocks/>
          </p:cNvSpPr>
          <p:nvPr/>
        </p:nvSpPr>
        <p:spPr>
          <a:xfrm>
            <a:off x="228600" y="3429000"/>
            <a:ext cx="11734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getopt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optstring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2530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103B-91DB-400F-98BB-F817116D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F54BB-65CB-4849-810C-494BFD13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Typically,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called repeatedly</a:t>
            </a:r>
          </a:p>
          <a:p>
            <a:pPr lvl="1"/>
            <a:r>
              <a:rPr lang="en-US" dirty="0"/>
              <a:t>Whenever a legal option is found,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value associated with that option is returned</a:t>
            </a:r>
          </a:p>
          <a:p>
            <a:pPr lvl="2"/>
            <a:r>
              <a:rPr lang="en-US" dirty="0"/>
              <a:t>If the option has an argument, it's stored in the global variable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optarg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For unrecognized options,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  <a:r>
              <a:rPr lang="en-US" dirty="0"/>
              <a:t> is returned</a:t>
            </a:r>
          </a:p>
          <a:p>
            <a:pPr lvl="1"/>
            <a:r>
              <a:rPr lang="en-US" dirty="0"/>
              <a:t>When all options have been processed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pPr lvl="2"/>
            <a:r>
              <a:rPr lang="en-US" dirty="0"/>
              <a:t>The global variable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optind</a:t>
            </a:r>
            <a:r>
              <a:rPr lang="en-US" dirty="0"/>
              <a:t> contains the index of the first element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that isn't an option or option argument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moves around the contents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so that all the options appear first</a:t>
            </a:r>
          </a:p>
        </p:txBody>
      </p:sp>
    </p:spTree>
    <p:extLst>
      <p:ext uri="{BB962C8B-B14F-4D97-AF65-F5344CB8AC3E}">
        <p14:creationId xmlns:p14="http://schemas.microsoft.com/office/powerpoint/2010/main" val="324562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5360</TotalTime>
  <Words>1455</Words>
  <Application>Microsoft Office PowerPoint</Application>
  <PresentationFormat>Widescreen</PresentationFormat>
  <Paragraphs>185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3</vt:lpstr>
      <vt:lpstr>Project 1</vt:lpstr>
      <vt:lpstr>Programming practice</vt:lpstr>
      <vt:lpstr>Problem with the example</vt:lpstr>
      <vt:lpstr>The getopt() function</vt:lpstr>
      <vt:lpstr>Use of getopt()</vt:lpstr>
      <vt:lpstr>getopt() example</vt:lpstr>
      <vt:lpstr>getopt() example continued</vt:lpstr>
      <vt:lpstr>Programming practice</vt:lpstr>
      <vt:lpstr>POSIX IPC</vt:lpstr>
      <vt:lpstr>POSIX</vt:lpstr>
      <vt:lpstr>POSIX IPC</vt:lpstr>
      <vt:lpstr>Message Queues</vt:lpstr>
      <vt:lpstr>Message queues</vt:lpstr>
      <vt:lpstr>POSIX message queues</vt:lpstr>
      <vt:lpstr>POSIX message queue functions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704</cp:revision>
  <dcterms:created xsi:type="dcterms:W3CDTF">2009-08-24T20:26:10Z</dcterms:created>
  <dcterms:modified xsi:type="dcterms:W3CDTF">2025-02-10T15:11:36Z</dcterms:modified>
</cp:coreProperties>
</file>